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一个 5800 行文件的重构历程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270000" y="5029200"/>
            <a:ext cx="10121479" cy="11303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— 任凯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9460792" y="2461600"/>
            <a:ext cx="1383205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分享</a:t>
            </a:r>
          </a:p>
        </p:txBody>
      </p:sp>
      <p:sp>
        <p:nvSpPr>
          <p:cNvPr id="185" name="Shape 185"/>
          <p:cNvSpPr/>
          <p:nvPr/>
        </p:nvSpPr>
        <p:spPr>
          <a:xfrm>
            <a:off x="7897018" y="2461600"/>
            <a:ext cx="1383205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全屏半屏</a:t>
            </a:r>
          </a:p>
        </p:txBody>
      </p:sp>
      <p:sp>
        <p:nvSpPr>
          <p:cNvPr id="186" name="Shape 186"/>
          <p:cNvSpPr/>
          <p:nvPr/>
        </p:nvSpPr>
        <p:spPr>
          <a:xfrm>
            <a:off x="1407533" y="5112549"/>
            <a:ext cx="1563274" cy="1081538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加载中 UI</a:t>
            </a:r>
          </a:p>
        </p:txBody>
      </p:sp>
      <p:sp>
        <p:nvSpPr>
          <p:cNvPr id="187" name="Shape 187"/>
          <p:cNvSpPr/>
          <p:nvPr/>
        </p:nvSpPr>
        <p:spPr>
          <a:xfrm>
            <a:off x="3667772" y="5112549"/>
            <a:ext cx="1563273" cy="1081538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加载失败、重试 UI</a:t>
            </a:r>
          </a:p>
        </p:txBody>
      </p:sp>
      <p:sp>
        <p:nvSpPr>
          <p:cNvPr id="188" name="Shape 188"/>
          <p:cNvSpPr/>
          <p:nvPr/>
        </p:nvSpPr>
        <p:spPr>
          <a:xfrm>
            <a:off x="10500879" y="5213259"/>
            <a:ext cx="1563273" cy="1081538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播放器皮肤UI</a:t>
            </a:r>
          </a:p>
        </p:txBody>
      </p:sp>
      <p:sp>
        <p:nvSpPr>
          <p:cNvPr id="189" name="Shape 189"/>
          <p:cNvSpPr/>
          <p:nvPr/>
        </p:nvSpPr>
        <p:spPr>
          <a:xfrm>
            <a:off x="10366677" y="7575035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播放视频</a:t>
            </a:r>
          </a:p>
        </p:txBody>
      </p:sp>
      <p:sp>
        <p:nvSpPr>
          <p:cNvPr id="190" name="Shape 190"/>
          <p:cNvSpPr/>
          <p:nvPr/>
        </p:nvSpPr>
        <p:spPr>
          <a:xfrm>
            <a:off x="8106438" y="7575035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获取播放链接</a:t>
            </a:r>
          </a:p>
        </p:txBody>
      </p:sp>
      <p:sp>
        <p:nvSpPr>
          <p:cNvPr id="191" name="Shape 191"/>
          <p:cNvSpPr/>
          <p:nvPr/>
        </p:nvSpPr>
        <p:spPr>
          <a:xfrm>
            <a:off x="3585960" y="7575035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选择某个节目</a:t>
            </a:r>
          </a:p>
        </p:txBody>
      </p:sp>
      <p:sp>
        <p:nvSpPr>
          <p:cNvPr id="192" name="Shape 192"/>
          <p:cNvSpPr/>
          <p:nvPr/>
        </p:nvSpPr>
        <p:spPr>
          <a:xfrm>
            <a:off x="5846199" y="7575035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清晰度</a:t>
            </a:r>
          </a:p>
        </p:txBody>
      </p:sp>
      <p:sp>
        <p:nvSpPr>
          <p:cNvPr id="193" name="Shape 193"/>
          <p:cNvSpPr/>
          <p:nvPr/>
        </p:nvSpPr>
        <p:spPr>
          <a:xfrm>
            <a:off x="1325721" y="7575035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请求视频合辑、直播事件</a:t>
            </a:r>
          </a:p>
        </p:txBody>
      </p:sp>
      <p:sp>
        <p:nvSpPr>
          <p:cNvPr id="194" name="Shape 194"/>
          <p:cNvSpPr/>
          <p:nvPr/>
        </p:nvSpPr>
        <p:spPr>
          <a:xfrm>
            <a:off x="3051728" y="8115803"/>
            <a:ext cx="53512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95" name="Shape 195"/>
          <p:cNvSpPr/>
          <p:nvPr/>
        </p:nvSpPr>
        <p:spPr>
          <a:xfrm>
            <a:off x="5311966" y="8115803"/>
            <a:ext cx="535124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96" name="Shape 196"/>
          <p:cNvSpPr/>
          <p:nvPr/>
        </p:nvSpPr>
        <p:spPr>
          <a:xfrm>
            <a:off x="7572206" y="8115803"/>
            <a:ext cx="53512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97" name="Shape 197"/>
          <p:cNvSpPr/>
          <p:nvPr/>
        </p:nvSpPr>
        <p:spPr>
          <a:xfrm>
            <a:off x="9832444" y="8115803"/>
            <a:ext cx="53512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98" name="Shape 198"/>
          <p:cNvSpPr/>
          <p:nvPr/>
        </p:nvSpPr>
        <p:spPr>
          <a:xfrm>
            <a:off x="11024566" y="2461600"/>
            <a:ext cx="1383205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多屏</a:t>
            </a:r>
          </a:p>
        </p:txBody>
      </p:sp>
      <p:sp>
        <p:nvSpPr>
          <p:cNvPr id="199" name="Shape 199"/>
          <p:cNvSpPr/>
          <p:nvPr/>
        </p:nvSpPr>
        <p:spPr>
          <a:xfrm>
            <a:off x="8037844" y="1536625"/>
            <a:ext cx="4229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其他业播放时务逻辑</a:t>
            </a:r>
          </a:p>
        </p:txBody>
      </p:sp>
      <p:sp>
        <p:nvSpPr>
          <p:cNvPr id="200" name="Shape 200"/>
          <p:cNvSpPr/>
          <p:nvPr/>
        </p:nvSpPr>
        <p:spPr>
          <a:xfrm flipV="1">
            <a:off x="11282515" y="4057155"/>
            <a:ext cx="1" cy="113282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1" name="Shape 201"/>
          <p:cNvSpPr/>
          <p:nvPr/>
        </p:nvSpPr>
        <p:spPr>
          <a:xfrm flipV="1">
            <a:off x="11282515" y="6318081"/>
            <a:ext cx="1" cy="123367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8" name="Shape 208"/>
          <p:cNvSpPr/>
          <p:nvPr/>
        </p:nvSpPr>
        <p:spPr>
          <a:xfrm>
            <a:off x="1954529" y="6230620"/>
            <a:ext cx="2420621" cy="345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/>
        </p:nvSpPr>
        <p:spPr>
          <a:xfrm flipV="1">
            <a:off x="1962111" y="6208395"/>
            <a:ext cx="1" cy="35814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4" name="Shape 204"/>
          <p:cNvSpPr/>
          <p:nvPr/>
        </p:nvSpPr>
        <p:spPr>
          <a:xfrm>
            <a:off x="705437" y="7225642"/>
            <a:ext cx="11833754" cy="1933736"/>
          </a:xfrm>
          <a:prstGeom prst="roundRect">
            <a:avLst>
              <a:gd name="adj" fmla="val 22858"/>
            </a:avLst>
          </a:prstGeom>
          <a:ln w="50800">
            <a:solidFill>
              <a:srgbClr val="FFFFFF">
                <a:alpha val="71000"/>
              </a:srgb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5" name="Shape 205"/>
          <p:cNvSpPr/>
          <p:nvPr/>
        </p:nvSpPr>
        <p:spPr>
          <a:xfrm flipV="1">
            <a:off x="3195319" y="6594131"/>
            <a:ext cx="1" cy="580938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6" name="Shape 206"/>
          <p:cNvSpPr/>
          <p:nvPr/>
        </p:nvSpPr>
        <p:spPr>
          <a:xfrm>
            <a:off x="7573485" y="2245604"/>
            <a:ext cx="5053040" cy="1790983"/>
          </a:xfrm>
          <a:prstGeom prst="roundRect">
            <a:avLst>
              <a:gd name="adj" fmla="val 24680"/>
            </a:avLst>
          </a:prstGeom>
          <a:ln w="50800">
            <a:solidFill>
              <a:srgbClr val="FFFFFF">
                <a:alpha val="71000"/>
              </a:srgb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09" name="Shape 209"/>
          <p:cNvSpPr/>
          <p:nvPr/>
        </p:nvSpPr>
        <p:spPr>
          <a:xfrm>
            <a:off x="4710430" y="6333490"/>
            <a:ext cx="6292851" cy="1220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11688"/>
                </a:lnTo>
                <a:lnTo>
                  <a:pt x="0" y="11688"/>
                </a:lnTo>
                <a:lnTo>
                  <a:pt x="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实现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"/>
          <p:cNvPicPr>
            <a:picLocks noChangeAspect="0"/>
          </p:cNvPicPr>
          <p:nvPr/>
        </p:nvPicPr>
        <p:blipFill>
          <a:blip r:embed="rId2">
            <a:alphaModFix amt="71000"/>
            <a:extLst/>
          </a:blip>
          <a:stretch>
            <a:fillRect/>
          </a:stretch>
        </p:blipFill>
        <p:spPr>
          <a:xfrm>
            <a:off x="643534" y="3853716"/>
            <a:ext cx="7818074" cy="4757315"/>
          </a:xfrm>
          <a:prstGeom prst="rect">
            <a:avLst/>
          </a:prstGeom>
        </p:spPr>
      </p:pic>
      <p:sp>
        <p:nvSpPr>
          <p:cNvPr id="215" name="Shape 215"/>
          <p:cNvSpPr/>
          <p:nvPr/>
        </p:nvSpPr>
        <p:spPr>
          <a:xfrm>
            <a:off x="2395272" y="2860426"/>
            <a:ext cx="431459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PlayerViewController</a:t>
            </a:r>
          </a:p>
        </p:txBody>
      </p:sp>
      <p:sp>
        <p:nvSpPr>
          <p:cNvPr id="216" name="Shape 216"/>
          <p:cNvSpPr/>
          <p:nvPr/>
        </p:nvSpPr>
        <p:spPr>
          <a:xfrm>
            <a:off x="8823995" y="5419573"/>
            <a:ext cx="95250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=</a:t>
            </a:r>
          </a:p>
        </p:txBody>
      </p:sp>
      <p:sp>
        <p:nvSpPr>
          <p:cNvPr id="217" name="Shape 217"/>
          <p:cNvSpPr/>
          <p:nvPr/>
        </p:nvSpPr>
        <p:spPr>
          <a:xfrm>
            <a:off x="10138883" y="5922479"/>
            <a:ext cx="1749079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5300">
                <a:solidFill>
                  <a:srgbClr val="FF132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5838</a:t>
            </a:r>
          </a:p>
        </p:txBody>
      </p:sp>
      <p:sp>
        <p:nvSpPr>
          <p:cNvPr id="218" name="Shape 218"/>
          <p:cNvSpPr/>
          <p:nvPr/>
        </p:nvSpPr>
        <p:spPr>
          <a:xfrm>
            <a:off x="3778250" y="879116"/>
            <a:ext cx="5448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4">
                    <a:hueOff val="102361"/>
                    <a:satOff val="14118"/>
                    <a:lumOff val="10675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怎么实现我不管</a:t>
            </a:r>
          </a:p>
        </p:txBody>
      </p:sp>
      <p:pic>
        <p:nvPicPr>
          <p:cNvPr id="21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31286" y="4039535"/>
            <a:ext cx="5805279" cy="4138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title"/>
          </p:nvPr>
        </p:nvSpPr>
        <p:spPr>
          <a:xfrm>
            <a:off x="2730584" y="538173"/>
            <a:ext cx="7543632" cy="1499107"/>
          </a:xfrm>
          <a:prstGeom prst="rect">
            <a:avLst/>
          </a:prstGeom>
        </p:spPr>
        <p:txBody>
          <a:bodyPr/>
          <a:lstStyle>
            <a:lvl1pPr defTabSz="572516">
              <a:defRPr sz="7840"/>
            </a:lvl1pPr>
          </a:lstStyle>
          <a:p>
            <a:pPr/>
            <a:r>
              <a:t>结构</a:t>
            </a:r>
          </a:p>
        </p:txBody>
      </p:sp>
      <p:sp>
        <p:nvSpPr>
          <p:cNvPr id="222" name="Shape 222"/>
          <p:cNvSpPr/>
          <p:nvPr/>
        </p:nvSpPr>
        <p:spPr>
          <a:xfrm>
            <a:off x="3124537" y="6413533"/>
            <a:ext cx="6755726" cy="2245852"/>
          </a:xfrm>
          <a:prstGeom prst="roundRect">
            <a:avLst>
              <a:gd name="adj" fmla="val 8482"/>
            </a:avLst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23" name="Shape 223"/>
          <p:cNvSpPr/>
          <p:nvPr/>
        </p:nvSpPr>
        <p:spPr>
          <a:xfrm>
            <a:off x="5988049" y="6384161"/>
            <a:ext cx="10287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基础</a:t>
            </a:r>
          </a:p>
        </p:txBody>
      </p:sp>
      <p:sp>
        <p:nvSpPr>
          <p:cNvPr id="224" name="Shape 224"/>
          <p:cNvSpPr/>
          <p:nvPr/>
        </p:nvSpPr>
        <p:spPr>
          <a:xfrm>
            <a:off x="3353002" y="7194347"/>
            <a:ext cx="2977636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开源第三方库</a:t>
            </a:r>
          </a:p>
        </p:txBody>
      </p:sp>
      <p:sp>
        <p:nvSpPr>
          <p:cNvPr id="225" name="Shape 225"/>
          <p:cNvSpPr/>
          <p:nvPr/>
        </p:nvSpPr>
        <p:spPr>
          <a:xfrm>
            <a:off x="6667955" y="7194347"/>
            <a:ext cx="2977636" cy="1270001"/>
          </a:xfrm>
          <a:prstGeom prst="roundRect">
            <a:avLst>
              <a:gd name="adj" fmla="val 15000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一些可夸任何项目公用的工具</a:t>
            </a:r>
          </a:p>
        </p:txBody>
      </p:sp>
      <p:sp>
        <p:nvSpPr>
          <p:cNvPr id="226" name="Shape 226"/>
          <p:cNvSpPr/>
          <p:nvPr/>
        </p:nvSpPr>
        <p:spPr>
          <a:xfrm>
            <a:off x="3124537" y="5088280"/>
            <a:ext cx="6755726" cy="1142048"/>
          </a:xfrm>
          <a:prstGeom prst="roundRect">
            <a:avLst>
              <a:gd name="adj" fmla="val 16681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企业内部共用业务层</a:t>
            </a:r>
          </a:p>
        </p:txBody>
      </p:sp>
      <p:sp>
        <p:nvSpPr>
          <p:cNvPr id="227" name="Shape 227"/>
          <p:cNvSpPr/>
          <p:nvPr/>
        </p:nvSpPr>
        <p:spPr>
          <a:xfrm>
            <a:off x="3124537" y="3750774"/>
            <a:ext cx="6755726" cy="1142049"/>
          </a:xfrm>
          <a:prstGeom prst="roundRect">
            <a:avLst>
              <a:gd name="adj" fmla="val 16681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项目共用业务层</a:t>
            </a:r>
          </a:p>
        </p:txBody>
      </p:sp>
      <p:sp>
        <p:nvSpPr>
          <p:cNvPr id="228" name="Shape 228"/>
          <p:cNvSpPr/>
          <p:nvPr/>
        </p:nvSpPr>
        <p:spPr>
          <a:xfrm>
            <a:off x="3124537" y="2442193"/>
            <a:ext cx="6755726" cy="1142049"/>
          </a:xfrm>
          <a:prstGeom prst="roundRect">
            <a:avLst>
              <a:gd name="adj" fmla="val 16681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项目的具体业务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5165120" y="489359"/>
            <a:ext cx="2346417" cy="2157266"/>
          </a:xfrm>
          <a:prstGeom prst="roundRect">
            <a:avLst>
              <a:gd name="adj" fmla="val 8831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31" name="Shape 231"/>
          <p:cNvSpPr/>
          <p:nvPr/>
        </p:nvSpPr>
        <p:spPr>
          <a:xfrm>
            <a:off x="4624187" y="6827233"/>
            <a:ext cx="4237787" cy="2278036"/>
          </a:xfrm>
          <a:prstGeom prst="roundRect">
            <a:avLst>
              <a:gd name="adj" fmla="val 22773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32" name="Shape 232"/>
          <p:cNvSpPr/>
          <p:nvPr/>
        </p:nvSpPr>
        <p:spPr>
          <a:xfrm>
            <a:off x="202877" y="6707175"/>
            <a:ext cx="4194887" cy="2300101"/>
          </a:xfrm>
          <a:prstGeom prst="roundRect">
            <a:avLst>
              <a:gd name="adj" fmla="val 1586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33" name="Shape 233"/>
          <p:cNvSpPr/>
          <p:nvPr/>
        </p:nvSpPr>
        <p:spPr>
          <a:xfrm>
            <a:off x="5556692" y="1457713"/>
            <a:ext cx="1563273" cy="953087"/>
          </a:xfrm>
          <a:prstGeom prst="roundRect">
            <a:avLst>
              <a:gd name="adj" fmla="val 1702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播放器皮肤UI</a:t>
            </a:r>
          </a:p>
        </p:txBody>
      </p:sp>
      <p:sp>
        <p:nvSpPr>
          <p:cNvPr id="234" name="Shape 234"/>
          <p:cNvSpPr/>
          <p:nvPr/>
        </p:nvSpPr>
        <p:spPr>
          <a:xfrm>
            <a:off x="7009751" y="7782283"/>
            <a:ext cx="1726898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获取播放链接</a:t>
            </a:r>
          </a:p>
        </p:txBody>
      </p:sp>
      <p:sp>
        <p:nvSpPr>
          <p:cNvPr id="235" name="Shape 235"/>
          <p:cNvSpPr/>
          <p:nvPr/>
        </p:nvSpPr>
        <p:spPr>
          <a:xfrm>
            <a:off x="2549721" y="7656710"/>
            <a:ext cx="1726897" cy="1081538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选择某个节目</a:t>
            </a:r>
          </a:p>
        </p:txBody>
      </p:sp>
      <p:sp>
        <p:nvSpPr>
          <p:cNvPr id="236" name="Shape 236"/>
          <p:cNvSpPr/>
          <p:nvPr/>
        </p:nvSpPr>
        <p:spPr>
          <a:xfrm>
            <a:off x="4749513" y="7782283"/>
            <a:ext cx="1726897" cy="1081537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清晰度</a:t>
            </a:r>
          </a:p>
        </p:txBody>
      </p:sp>
      <p:sp>
        <p:nvSpPr>
          <p:cNvPr id="237" name="Shape 237"/>
          <p:cNvSpPr/>
          <p:nvPr/>
        </p:nvSpPr>
        <p:spPr>
          <a:xfrm>
            <a:off x="306753" y="7656710"/>
            <a:ext cx="1726897" cy="1081538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请求视频合辑、直播事件</a:t>
            </a:r>
          </a:p>
        </p:txBody>
      </p:sp>
      <p:sp>
        <p:nvSpPr>
          <p:cNvPr id="238" name="Shape 238"/>
          <p:cNvSpPr/>
          <p:nvPr/>
        </p:nvSpPr>
        <p:spPr>
          <a:xfrm>
            <a:off x="2032759" y="8197478"/>
            <a:ext cx="53512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39" name="Shape 239"/>
          <p:cNvSpPr/>
          <p:nvPr/>
        </p:nvSpPr>
        <p:spPr>
          <a:xfrm>
            <a:off x="6475519" y="8323050"/>
            <a:ext cx="53512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40" name="Shape 240"/>
          <p:cNvSpPr/>
          <p:nvPr/>
        </p:nvSpPr>
        <p:spPr>
          <a:xfrm>
            <a:off x="477235" y="6891404"/>
            <a:ext cx="364617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ChannelManager</a:t>
            </a:r>
          </a:p>
        </p:txBody>
      </p:sp>
      <p:sp>
        <p:nvSpPr>
          <p:cNvPr id="241" name="Shape 241"/>
          <p:cNvSpPr/>
          <p:nvPr/>
        </p:nvSpPr>
        <p:spPr>
          <a:xfrm>
            <a:off x="5149052" y="7042404"/>
            <a:ext cx="318805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PlayLinkHelper</a:t>
            </a:r>
          </a:p>
        </p:txBody>
      </p:sp>
      <p:grpSp>
        <p:nvGrpSpPr>
          <p:cNvPr id="247" name="Group 247"/>
          <p:cNvGrpSpPr/>
          <p:nvPr/>
        </p:nvGrpSpPr>
        <p:grpSpPr>
          <a:xfrm>
            <a:off x="274414" y="416371"/>
            <a:ext cx="4639015" cy="2157266"/>
            <a:chOff x="0" y="0"/>
            <a:chExt cx="4639014" cy="2157265"/>
          </a:xfrm>
        </p:grpSpPr>
        <p:sp>
          <p:nvSpPr>
            <p:cNvPr id="242" name="Shape 242"/>
            <p:cNvSpPr/>
            <p:nvPr/>
          </p:nvSpPr>
          <p:spPr>
            <a:xfrm>
              <a:off x="0" y="0"/>
              <a:ext cx="4639015" cy="2157266"/>
            </a:xfrm>
            <a:prstGeom prst="roundRect">
              <a:avLst>
                <a:gd name="adj" fmla="val 20699"/>
              </a:avLst>
            </a:prstGeom>
            <a:gradFill flip="none" rotWithShape="1">
              <a:gsLst>
                <a:gs pos="0">
                  <a:srgbClr val="189B1A"/>
                </a:gs>
                <a:gs pos="100000">
                  <a:srgbClr val="235D0B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/>
              </a:pPr>
            </a:p>
          </p:txBody>
        </p:sp>
        <p:sp>
          <p:nvSpPr>
            <p:cNvPr id="243" name="Shape 243"/>
            <p:cNvSpPr/>
            <p:nvPr/>
          </p:nvSpPr>
          <p:spPr>
            <a:xfrm>
              <a:off x="209175" y="930659"/>
              <a:ext cx="1345607" cy="930947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900"/>
              </a:lvl1pPr>
            </a:lstStyle>
            <a:p>
              <a:pPr/>
              <a:r>
                <a:t>加载中 UI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646704" y="930659"/>
              <a:ext cx="1345607" cy="930947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900"/>
              </a:lvl1pPr>
            </a:lstStyle>
            <a:p>
              <a:pPr/>
              <a:r>
                <a:t>加载失败、重试 UI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3085259" y="930659"/>
              <a:ext cx="1345607" cy="930947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900"/>
              </a:lvl1pPr>
            </a:lstStyle>
            <a:p>
              <a:pPr/>
              <a:r>
                <a:t>无权观看、购买 UI</a:t>
              </a:r>
            </a:p>
          </p:txBody>
        </p:sp>
        <p:sp>
          <p:nvSpPr>
            <p:cNvPr id="246" name="Shape 246"/>
            <p:cNvSpPr/>
            <p:nvPr/>
          </p:nvSpPr>
          <p:spPr>
            <a:xfrm>
              <a:off x="833425" y="86984"/>
              <a:ext cx="2972164" cy="557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/>
              </a:lvl1pPr>
            </a:lstStyle>
            <a:p>
              <a:pPr/>
              <a:r>
                <a:t>StatusView</a:t>
              </a:r>
            </a:p>
          </p:txBody>
        </p:sp>
      </p:grpSp>
      <p:sp>
        <p:nvSpPr>
          <p:cNvPr id="248" name="Shape 248"/>
          <p:cNvSpPr/>
          <p:nvPr/>
        </p:nvSpPr>
        <p:spPr>
          <a:xfrm>
            <a:off x="2695536" y="3984016"/>
            <a:ext cx="4418657" cy="1270001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PlayerViewController</a:t>
            </a:r>
          </a:p>
        </p:txBody>
      </p:sp>
      <p:sp>
        <p:nvSpPr>
          <p:cNvPr id="249" name="Shape 249"/>
          <p:cNvSpPr/>
          <p:nvPr/>
        </p:nvSpPr>
        <p:spPr>
          <a:xfrm flipV="1">
            <a:off x="6338328" y="5205508"/>
            <a:ext cx="1" cy="1542543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0" name="Shape 250"/>
          <p:cNvSpPr/>
          <p:nvPr/>
        </p:nvSpPr>
        <p:spPr>
          <a:xfrm flipV="1">
            <a:off x="3446700" y="5286734"/>
            <a:ext cx="1" cy="1380091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1" name="Shape 251"/>
          <p:cNvSpPr/>
          <p:nvPr/>
        </p:nvSpPr>
        <p:spPr>
          <a:xfrm flipV="1">
            <a:off x="3446700" y="2585631"/>
            <a:ext cx="1" cy="1386391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2" name="Shape 252"/>
          <p:cNvSpPr/>
          <p:nvPr/>
        </p:nvSpPr>
        <p:spPr>
          <a:xfrm flipV="1">
            <a:off x="6323098" y="2673665"/>
            <a:ext cx="1" cy="1270001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3" name="Shape 253"/>
          <p:cNvSpPr/>
          <p:nvPr/>
        </p:nvSpPr>
        <p:spPr>
          <a:xfrm>
            <a:off x="5455968" y="676962"/>
            <a:ext cx="1734262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ControlsView</a:t>
            </a:r>
          </a:p>
        </p:txBody>
      </p:sp>
      <p:sp>
        <p:nvSpPr>
          <p:cNvPr id="254" name="Shape 254"/>
          <p:cNvSpPr/>
          <p:nvPr/>
        </p:nvSpPr>
        <p:spPr>
          <a:xfrm>
            <a:off x="9192273" y="6930116"/>
            <a:ext cx="2892430" cy="2072270"/>
          </a:xfrm>
          <a:prstGeom prst="roundRect">
            <a:avLst>
              <a:gd name="adj" fmla="val 9193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5" name="Shape 255"/>
          <p:cNvSpPr/>
          <p:nvPr/>
        </p:nvSpPr>
        <p:spPr>
          <a:xfrm>
            <a:off x="9366100" y="7157493"/>
            <a:ext cx="254477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VideoPlayer</a:t>
            </a:r>
          </a:p>
        </p:txBody>
      </p:sp>
      <p:sp>
        <p:nvSpPr>
          <p:cNvPr id="256" name="Shape 256"/>
          <p:cNvSpPr/>
          <p:nvPr/>
        </p:nvSpPr>
        <p:spPr>
          <a:xfrm>
            <a:off x="9789522" y="7898242"/>
            <a:ext cx="1697931" cy="849619"/>
          </a:xfrm>
          <a:prstGeom prst="roundRect">
            <a:avLst>
              <a:gd name="adj" fmla="val 20739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播放视频</a:t>
            </a:r>
          </a:p>
        </p:txBody>
      </p:sp>
      <p:sp>
        <p:nvSpPr>
          <p:cNvPr id="257" name="Shape 257"/>
          <p:cNvSpPr/>
          <p:nvPr/>
        </p:nvSpPr>
        <p:spPr>
          <a:xfrm flipH="1" flipV="1">
            <a:off x="7153406" y="5033235"/>
            <a:ext cx="2768095" cy="1887089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8" name="Shape 258"/>
          <p:cNvSpPr/>
          <p:nvPr/>
        </p:nvSpPr>
        <p:spPr>
          <a:xfrm>
            <a:off x="9261569" y="3896005"/>
            <a:ext cx="2753837" cy="1542543"/>
          </a:xfrm>
          <a:prstGeom prst="roundRect">
            <a:avLst>
              <a:gd name="adj" fmla="val 12350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59" name="Shape 259"/>
          <p:cNvSpPr/>
          <p:nvPr/>
        </p:nvSpPr>
        <p:spPr>
          <a:xfrm>
            <a:off x="10072633" y="4461463"/>
            <a:ext cx="1131710" cy="780689"/>
          </a:xfrm>
          <a:prstGeom prst="roundRect">
            <a:avLst>
              <a:gd name="adj" fmla="val 2440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多屏</a:t>
            </a:r>
          </a:p>
        </p:txBody>
      </p:sp>
      <p:sp>
        <p:nvSpPr>
          <p:cNvPr id="260" name="Shape 260"/>
          <p:cNvSpPr/>
          <p:nvPr/>
        </p:nvSpPr>
        <p:spPr>
          <a:xfrm>
            <a:off x="9277098" y="3974806"/>
            <a:ext cx="272278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RemotePlayManager</a:t>
            </a:r>
          </a:p>
        </p:txBody>
      </p:sp>
      <p:sp>
        <p:nvSpPr>
          <p:cNvPr id="261" name="Shape 261"/>
          <p:cNvSpPr/>
          <p:nvPr/>
        </p:nvSpPr>
        <p:spPr>
          <a:xfrm>
            <a:off x="7089113" y="4619016"/>
            <a:ext cx="2197537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62" name="Shape 262"/>
          <p:cNvSpPr/>
          <p:nvPr/>
        </p:nvSpPr>
        <p:spPr>
          <a:xfrm>
            <a:off x="8973910" y="531857"/>
            <a:ext cx="2992884" cy="2072270"/>
          </a:xfrm>
          <a:prstGeom prst="roundRect">
            <a:avLst>
              <a:gd name="adj" fmla="val 9193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263" name="Shape 263"/>
          <p:cNvSpPr/>
          <p:nvPr/>
        </p:nvSpPr>
        <p:spPr>
          <a:xfrm>
            <a:off x="9821985" y="1592173"/>
            <a:ext cx="1322133" cy="780689"/>
          </a:xfrm>
          <a:prstGeom prst="roundRect">
            <a:avLst>
              <a:gd name="adj" fmla="val 24402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/>
            </a:lvl1pPr>
          </a:lstStyle>
          <a:p>
            <a:pPr/>
            <a:r>
              <a:t>分享</a:t>
            </a:r>
          </a:p>
        </p:txBody>
      </p:sp>
      <p:sp>
        <p:nvSpPr>
          <p:cNvPr id="264" name="Shape 264"/>
          <p:cNvSpPr/>
          <p:nvPr/>
        </p:nvSpPr>
        <p:spPr>
          <a:xfrm>
            <a:off x="9155482" y="876748"/>
            <a:ext cx="262973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ShareViewController</a:t>
            </a:r>
          </a:p>
        </p:txBody>
      </p:sp>
      <p:sp>
        <p:nvSpPr>
          <p:cNvPr id="265" name="Shape 265"/>
          <p:cNvSpPr/>
          <p:nvPr/>
        </p:nvSpPr>
        <p:spPr>
          <a:xfrm flipH="1">
            <a:off x="7156499" y="2663990"/>
            <a:ext cx="2346418" cy="1542543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696369" y="8083664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基础层</a:t>
            </a:r>
          </a:p>
        </p:txBody>
      </p:sp>
      <p:sp>
        <p:nvSpPr>
          <p:cNvPr id="268" name="Shape 268"/>
          <p:cNvSpPr/>
          <p:nvPr/>
        </p:nvSpPr>
        <p:spPr>
          <a:xfrm>
            <a:off x="696369" y="6109480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内部公用业务层</a:t>
            </a:r>
          </a:p>
        </p:txBody>
      </p:sp>
      <p:sp>
        <p:nvSpPr>
          <p:cNvPr id="269" name="Shape 269"/>
          <p:cNvSpPr/>
          <p:nvPr/>
        </p:nvSpPr>
        <p:spPr>
          <a:xfrm>
            <a:off x="696369" y="4135296"/>
            <a:ext cx="2507264" cy="925017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项目共用业务层</a:t>
            </a:r>
          </a:p>
        </p:txBody>
      </p:sp>
      <p:sp>
        <p:nvSpPr>
          <p:cNvPr id="270" name="Shape 270"/>
          <p:cNvSpPr/>
          <p:nvPr/>
        </p:nvSpPr>
        <p:spPr>
          <a:xfrm>
            <a:off x="696369" y="2161111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项目的具体业务</a:t>
            </a:r>
          </a:p>
        </p:txBody>
      </p:sp>
      <p:sp>
        <p:nvSpPr>
          <p:cNvPr id="271" name="Shape 271"/>
          <p:cNvSpPr/>
          <p:nvPr/>
        </p:nvSpPr>
        <p:spPr>
          <a:xfrm>
            <a:off x="3484517" y="8083664"/>
            <a:ext cx="3037723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RemotePlayManager</a:t>
            </a:r>
          </a:p>
        </p:txBody>
      </p:sp>
      <p:sp>
        <p:nvSpPr>
          <p:cNvPr id="272" name="Shape 272"/>
          <p:cNvSpPr/>
          <p:nvPr/>
        </p:nvSpPr>
        <p:spPr>
          <a:xfrm>
            <a:off x="6803123" y="8083664"/>
            <a:ext cx="2244758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VideoPlayer</a:t>
            </a:r>
          </a:p>
        </p:txBody>
      </p:sp>
      <p:sp>
        <p:nvSpPr>
          <p:cNvPr id="273" name="Shape 273"/>
          <p:cNvSpPr/>
          <p:nvPr/>
        </p:nvSpPr>
        <p:spPr>
          <a:xfrm>
            <a:off x="3506324" y="6109480"/>
            <a:ext cx="220333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PlayLinkHelper</a:t>
            </a:r>
          </a:p>
        </p:txBody>
      </p:sp>
      <p:sp>
        <p:nvSpPr>
          <p:cNvPr id="274" name="Shape 274"/>
          <p:cNvSpPr/>
          <p:nvPr/>
        </p:nvSpPr>
        <p:spPr>
          <a:xfrm>
            <a:off x="6012350" y="6109480"/>
            <a:ext cx="2309050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ChannelManager</a:t>
            </a:r>
          </a:p>
        </p:txBody>
      </p:sp>
      <p:sp>
        <p:nvSpPr>
          <p:cNvPr id="275" name="Shape 275"/>
          <p:cNvSpPr/>
          <p:nvPr/>
        </p:nvSpPr>
        <p:spPr>
          <a:xfrm>
            <a:off x="3506324" y="4135296"/>
            <a:ext cx="2744325" cy="925017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PlayerViewController</a:t>
            </a:r>
          </a:p>
        </p:txBody>
      </p:sp>
      <p:sp>
        <p:nvSpPr>
          <p:cNvPr id="276" name="Shape 276"/>
          <p:cNvSpPr/>
          <p:nvPr/>
        </p:nvSpPr>
        <p:spPr>
          <a:xfrm>
            <a:off x="6553340" y="4135296"/>
            <a:ext cx="1671048" cy="925017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StatusView</a:t>
            </a:r>
          </a:p>
        </p:txBody>
      </p:sp>
      <p:sp>
        <p:nvSpPr>
          <p:cNvPr id="277" name="Shape 277"/>
          <p:cNvSpPr/>
          <p:nvPr/>
        </p:nvSpPr>
        <p:spPr>
          <a:xfrm>
            <a:off x="8527079" y="4135296"/>
            <a:ext cx="1777708" cy="925017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ControlsView</a:t>
            </a:r>
          </a:p>
        </p:txBody>
      </p:sp>
      <p:sp>
        <p:nvSpPr>
          <p:cNvPr id="278" name="Shape 278"/>
          <p:cNvSpPr/>
          <p:nvPr/>
        </p:nvSpPr>
        <p:spPr>
          <a:xfrm>
            <a:off x="10607478" y="4135296"/>
            <a:ext cx="2203335" cy="925017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ShareViewController</a:t>
            </a:r>
          </a:p>
        </p:txBody>
      </p:sp>
      <p:sp>
        <p:nvSpPr>
          <p:cNvPr id="279" name="Shape 279"/>
          <p:cNvSpPr/>
          <p:nvPr/>
        </p:nvSpPr>
        <p:spPr>
          <a:xfrm>
            <a:off x="3506324" y="2161111"/>
            <a:ext cx="274432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LiveViewController</a:t>
            </a:r>
          </a:p>
        </p:txBody>
      </p:sp>
      <p:sp>
        <p:nvSpPr>
          <p:cNvPr id="280" name="Shape 280"/>
          <p:cNvSpPr/>
          <p:nvPr/>
        </p:nvSpPr>
        <p:spPr>
          <a:xfrm>
            <a:off x="6553340" y="2161111"/>
            <a:ext cx="274432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VodViewController</a:t>
            </a:r>
          </a:p>
        </p:txBody>
      </p:sp>
      <p:sp>
        <p:nvSpPr>
          <p:cNvPr id="281" name="Shape 281"/>
          <p:cNvSpPr/>
          <p:nvPr/>
        </p:nvSpPr>
        <p:spPr>
          <a:xfrm>
            <a:off x="4967873" y="299144"/>
            <a:ext cx="306905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700"/>
            </a:lvl1pPr>
          </a:lstStyle>
          <a:p>
            <a:pPr/>
            <a:r>
              <a:t>Classes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3322000" y="421573"/>
            <a:ext cx="636080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700"/>
            </a:lvl1pPr>
          </a:lstStyle>
          <a:p>
            <a:pPr/>
            <a:r>
              <a:t>Protocol+Generic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696369" y="8083664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基础层</a:t>
            </a:r>
          </a:p>
        </p:txBody>
      </p:sp>
      <p:sp>
        <p:nvSpPr>
          <p:cNvPr id="286" name="Shape 286"/>
          <p:cNvSpPr/>
          <p:nvPr/>
        </p:nvSpPr>
        <p:spPr>
          <a:xfrm>
            <a:off x="696369" y="6109480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内部公用业务层</a:t>
            </a:r>
          </a:p>
        </p:txBody>
      </p:sp>
      <p:sp>
        <p:nvSpPr>
          <p:cNvPr id="287" name="Shape 287"/>
          <p:cNvSpPr/>
          <p:nvPr/>
        </p:nvSpPr>
        <p:spPr>
          <a:xfrm>
            <a:off x="696369" y="4135296"/>
            <a:ext cx="2507264" cy="925017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项目共用业务层</a:t>
            </a:r>
          </a:p>
        </p:txBody>
      </p:sp>
      <p:sp>
        <p:nvSpPr>
          <p:cNvPr id="288" name="Shape 288"/>
          <p:cNvSpPr/>
          <p:nvPr/>
        </p:nvSpPr>
        <p:spPr>
          <a:xfrm>
            <a:off x="696369" y="2161111"/>
            <a:ext cx="2507264" cy="925018"/>
          </a:xfrm>
          <a:prstGeom prst="roundRect">
            <a:avLst>
              <a:gd name="adj" fmla="val 20594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项目的具体业务</a:t>
            </a:r>
          </a:p>
        </p:txBody>
      </p:sp>
      <p:sp>
        <p:nvSpPr>
          <p:cNvPr id="289" name="Shape 289"/>
          <p:cNvSpPr/>
          <p:nvPr/>
        </p:nvSpPr>
        <p:spPr>
          <a:xfrm>
            <a:off x="3484517" y="8083664"/>
            <a:ext cx="2901788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RemotePlayManager</a:t>
            </a:r>
          </a:p>
        </p:txBody>
      </p:sp>
      <p:sp>
        <p:nvSpPr>
          <p:cNvPr id="290" name="Shape 290"/>
          <p:cNvSpPr/>
          <p:nvPr/>
        </p:nvSpPr>
        <p:spPr>
          <a:xfrm>
            <a:off x="6667188" y="8083664"/>
            <a:ext cx="2244758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VideoPlayer</a:t>
            </a:r>
          </a:p>
        </p:txBody>
      </p:sp>
      <p:sp>
        <p:nvSpPr>
          <p:cNvPr id="291" name="Shape 291"/>
          <p:cNvSpPr/>
          <p:nvPr/>
        </p:nvSpPr>
        <p:spPr>
          <a:xfrm>
            <a:off x="3506324" y="6109480"/>
            <a:ext cx="220333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PlayLinkHelper</a:t>
            </a:r>
          </a:p>
        </p:txBody>
      </p:sp>
      <p:sp>
        <p:nvSpPr>
          <p:cNvPr id="292" name="Shape 292"/>
          <p:cNvSpPr/>
          <p:nvPr/>
        </p:nvSpPr>
        <p:spPr>
          <a:xfrm>
            <a:off x="6012350" y="6109480"/>
            <a:ext cx="2309051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ChannelManager</a:t>
            </a:r>
          </a:p>
        </p:txBody>
      </p:sp>
      <p:sp>
        <p:nvSpPr>
          <p:cNvPr id="293" name="Shape 293"/>
          <p:cNvSpPr/>
          <p:nvPr/>
        </p:nvSpPr>
        <p:spPr>
          <a:xfrm>
            <a:off x="9192829" y="8083665"/>
            <a:ext cx="2744325" cy="925017"/>
          </a:xfrm>
          <a:prstGeom prst="roundRect">
            <a:avLst>
              <a:gd name="adj" fmla="val 20594"/>
            </a:avLst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/>
            </a:lvl1pPr>
          </a:lstStyle>
          <a:p>
            <a:pPr/>
            <a:r>
              <a:t>PlayerViewController</a:t>
            </a:r>
          </a:p>
        </p:txBody>
      </p:sp>
      <p:sp>
        <p:nvSpPr>
          <p:cNvPr id="294" name="Shape 294"/>
          <p:cNvSpPr/>
          <p:nvPr/>
        </p:nvSpPr>
        <p:spPr>
          <a:xfrm>
            <a:off x="3513705" y="4135296"/>
            <a:ext cx="1671048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StatusView</a:t>
            </a:r>
          </a:p>
        </p:txBody>
      </p:sp>
      <p:sp>
        <p:nvSpPr>
          <p:cNvPr id="295" name="Shape 295"/>
          <p:cNvSpPr/>
          <p:nvPr/>
        </p:nvSpPr>
        <p:spPr>
          <a:xfrm>
            <a:off x="5487444" y="4135296"/>
            <a:ext cx="1777708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ControlsView</a:t>
            </a:r>
          </a:p>
        </p:txBody>
      </p:sp>
      <p:sp>
        <p:nvSpPr>
          <p:cNvPr id="296" name="Shape 296"/>
          <p:cNvSpPr/>
          <p:nvPr/>
        </p:nvSpPr>
        <p:spPr>
          <a:xfrm>
            <a:off x="7567843" y="4135296"/>
            <a:ext cx="220333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A6AAA8"/>
              </a:gs>
              <a:gs pos="100000">
                <a:srgbClr val="53585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ShareViewController</a:t>
            </a:r>
          </a:p>
        </p:txBody>
      </p:sp>
      <p:sp>
        <p:nvSpPr>
          <p:cNvPr id="297" name="Shape 297"/>
          <p:cNvSpPr/>
          <p:nvPr/>
        </p:nvSpPr>
        <p:spPr>
          <a:xfrm>
            <a:off x="3506324" y="2161111"/>
            <a:ext cx="2744325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LiveViewController</a:t>
            </a:r>
          </a:p>
        </p:txBody>
      </p:sp>
      <p:sp>
        <p:nvSpPr>
          <p:cNvPr id="298" name="Shape 298"/>
          <p:cNvSpPr/>
          <p:nvPr/>
        </p:nvSpPr>
        <p:spPr>
          <a:xfrm>
            <a:off x="6553340" y="2161111"/>
            <a:ext cx="2744324" cy="925018"/>
          </a:xfrm>
          <a:prstGeom prst="roundRect">
            <a:avLst>
              <a:gd name="adj" fmla="val 20594"/>
            </a:avLst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/>
            </a:lvl1pPr>
          </a:lstStyle>
          <a:p>
            <a:pPr/>
            <a:r>
              <a:t>VodViewController</a:t>
            </a:r>
          </a:p>
        </p:txBody>
      </p:sp>
      <p:sp>
        <p:nvSpPr>
          <p:cNvPr id="299" name="Shape 299"/>
          <p:cNvSpPr/>
          <p:nvPr/>
        </p:nvSpPr>
        <p:spPr>
          <a:xfrm>
            <a:off x="3938414" y="299144"/>
            <a:ext cx="51279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700"/>
            </a:lvl1pPr>
          </a:lstStyle>
          <a:p>
            <a:pPr/>
            <a:r>
              <a:t>Classes+Protocol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/>
        </p:nvSpPr>
        <p:spPr>
          <a:xfrm>
            <a:off x="4836515" y="3606799"/>
            <a:ext cx="3331770" cy="25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>
                <a:solidFill>
                  <a:schemeClr val="accent4">
                    <a:hueOff val="102361"/>
                    <a:satOff val="14118"/>
                    <a:lumOff val="10675"/>
                  </a:schemeClr>
                </a:solidFill>
              </a:defRPr>
            </a:pPr>
            <a:r>
              <a:t>明天上线😂</a:t>
            </a:r>
          </a:p>
          <a:p>
            <a:pPr>
              <a:defRPr sz="4800"/>
            </a:pPr>
            <a:r>
              <a:t>&amp;</a:t>
            </a:r>
          </a:p>
          <a:p>
            <a:pPr>
              <a:defRPr sz="4800"/>
            </a:pPr>
            <a:r>
              <a:t>谢谢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G_5173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6607" r="0" b="660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背景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工程层次结构不清晰</a:t>
            </a:r>
          </a:p>
          <a:p>
            <a:pPr/>
            <a:r>
              <a:t>很多为了快速实现的 Workaround 错综复杂</a:t>
            </a:r>
          </a:p>
          <a:p>
            <a:pPr/>
            <a:r>
              <a:t>很多小 Bug 需要花大力气解决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/>
            <a:r>
              <a:t>主角登场</a:t>
            </a:r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PlayerViewController</a:t>
            </a:r>
          </a:p>
        </p:txBody>
      </p:sp>
      <p:pic>
        <p:nvPicPr>
          <p:cNvPr id="12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1588" y="566083"/>
            <a:ext cx="10161624" cy="571771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 flipH="1">
            <a:off x="2340611" y="4678037"/>
            <a:ext cx="2085095" cy="1412060"/>
          </a:xfrm>
          <a:prstGeom prst="line">
            <a:avLst/>
          </a:prstGeom>
          <a:ln w="152400">
            <a:solidFill>
              <a:srgbClr val="FF0F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31" name="Shape 131"/>
          <p:cNvSpPr/>
          <p:nvPr/>
        </p:nvSpPr>
        <p:spPr>
          <a:xfrm>
            <a:off x="3966092" y="3608486"/>
            <a:ext cx="39254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0000">
                <a:solidFill>
                  <a:srgbClr val="FF0C02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5838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title"/>
          </p:nvPr>
        </p:nvSpPr>
        <p:spPr>
          <a:xfrm>
            <a:off x="1270000" y="4165600"/>
            <a:ext cx="10464800" cy="1422400"/>
          </a:xfrm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/>
            <a:r>
              <a:t>需求整理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5287652" y="2566546"/>
            <a:ext cx="2429496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视频播放器</a:t>
            </a:r>
          </a:p>
        </p:txBody>
      </p:sp>
      <p:sp>
        <p:nvSpPr>
          <p:cNvPr id="136" name="Shape 136"/>
          <p:cNvSpPr/>
          <p:nvPr/>
        </p:nvSpPr>
        <p:spPr>
          <a:xfrm>
            <a:off x="3778250" y="866905"/>
            <a:ext cx="5448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chemeClr val="accent4">
                    <a:hueOff val="102361"/>
                    <a:satOff val="14118"/>
                    <a:lumOff val="10675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这个需求很简单</a:t>
            </a:r>
          </a:p>
        </p:txBody>
      </p:sp>
      <p:pic>
        <p:nvPicPr>
          <p:cNvPr id="137" name="IMG_518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9662" y="4199811"/>
            <a:ext cx="8625476" cy="48518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>
            <a:off x="10814480" y="4241800"/>
            <a:ext cx="2027818" cy="1270000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播放视频</a:t>
            </a:r>
          </a:p>
        </p:txBody>
      </p:sp>
      <p:sp>
        <p:nvSpPr>
          <p:cNvPr id="140" name="Shape 140"/>
          <p:cNvSpPr/>
          <p:nvPr/>
        </p:nvSpPr>
        <p:spPr>
          <a:xfrm>
            <a:off x="8160382" y="4241800"/>
            <a:ext cx="2027818" cy="1270000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获取播放链接</a:t>
            </a:r>
          </a:p>
        </p:txBody>
      </p:sp>
      <p:sp>
        <p:nvSpPr>
          <p:cNvPr id="141" name="Shape 141"/>
          <p:cNvSpPr/>
          <p:nvPr/>
        </p:nvSpPr>
        <p:spPr>
          <a:xfrm>
            <a:off x="2852187" y="4241800"/>
            <a:ext cx="2027818" cy="1270000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选择某个节目yyafyyanyanqua</a:t>
            </a:r>
          </a:p>
        </p:txBody>
      </p:sp>
      <p:sp>
        <p:nvSpPr>
          <p:cNvPr id="142" name="Shape 142"/>
          <p:cNvSpPr/>
          <p:nvPr/>
        </p:nvSpPr>
        <p:spPr>
          <a:xfrm>
            <a:off x="5506284" y="4241800"/>
            <a:ext cx="2027818" cy="1270000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清晰度</a:t>
            </a:r>
          </a:p>
        </p:txBody>
      </p:sp>
      <p:sp>
        <p:nvSpPr>
          <p:cNvPr id="143" name="Shape 143"/>
          <p:cNvSpPr/>
          <p:nvPr/>
        </p:nvSpPr>
        <p:spPr>
          <a:xfrm>
            <a:off x="198089" y="4241800"/>
            <a:ext cx="2027818" cy="1270000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/>
            </a:pPr>
            <a:r>
              <a:t>请求视频合辑、直播事件</a:t>
            </a:r>
          </a:p>
          <a:p>
            <a:pPr>
              <a:defRPr sz="2200"/>
            </a:pPr>
            <a:r>
              <a:t>直播事件</a:t>
            </a:r>
          </a:p>
        </p:txBody>
      </p:sp>
      <p:sp>
        <p:nvSpPr>
          <p:cNvPr id="144" name="Shape 144"/>
          <p:cNvSpPr/>
          <p:nvPr/>
        </p:nvSpPr>
        <p:spPr>
          <a:xfrm>
            <a:off x="2224861" y="4876800"/>
            <a:ext cx="628371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5" name="Shape 145"/>
          <p:cNvSpPr/>
          <p:nvPr/>
        </p:nvSpPr>
        <p:spPr>
          <a:xfrm>
            <a:off x="4878959" y="4876800"/>
            <a:ext cx="628371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6" name="Shape 146"/>
          <p:cNvSpPr/>
          <p:nvPr/>
        </p:nvSpPr>
        <p:spPr>
          <a:xfrm>
            <a:off x="7533057" y="4876800"/>
            <a:ext cx="628371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7" name="Shape 147"/>
          <p:cNvSpPr/>
          <p:nvPr/>
        </p:nvSpPr>
        <p:spPr>
          <a:xfrm>
            <a:off x="10187154" y="4876800"/>
            <a:ext cx="628371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8" name="Shape 148"/>
          <p:cNvSpPr/>
          <p:nvPr/>
        </p:nvSpPr>
        <p:spPr>
          <a:xfrm>
            <a:off x="4159249" y="1650190"/>
            <a:ext cx="4686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核心播放逻辑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10796686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播放视频</a:t>
            </a:r>
          </a:p>
        </p:txBody>
      </p:sp>
      <p:sp>
        <p:nvSpPr>
          <p:cNvPr id="151" name="Shape 151"/>
          <p:cNvSpPr/>
          <p:nvPr/>
        </p:nvSpPr>
        <p:spPr>
          <a:xfrm>
            <a:off x="8142589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获取播放链接</a:t>
            </a:r>
          </a:p>
        </p:txBody>
      </p:sp>
      <p:sp>
        <p:nvSpPr>
          <p:cNvPr id="152" name="Shape 152"/>
          <p:cNvSpPr/>
          <p:nvPr/>
        </p:nvSpPr>
        <p:spPr>
          <a:xfrm>
            <a:off x="2834393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选择某个节目</a:t>
            </a:r>
          </a:p>
        </p:txBody>
      </p:sp>
      <p:sp>
        <p:nvSpPr>
          <p:cNvPr id="153" name="Shape 153"/>
          <p:cNvSpPr/>
          <p:nvPr/>
        </p:nvSpPr>
        <p:spPr>
          <a:xfrm>
            <a:off x="5488491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清晰度</a:t>
            </a:r>
          </a:p>
        </p:txBody>
      </p:sp>
      <p:sp>
        <p:nvSpPr>
          <p:cNvPr id="154" name="Shape 154"/>
          <p:cNvSpPr/>
          <p:nvPr/>
        </p:nvSpPr>
        <p:spPr>
          <a:xfrm>
            <a:off x="180296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/>
            </a:pPr>
            <a:r>
              <a:t>请求视频合辑、直播事件</a:t>
            </a:r>
          </a:p>
          <a:p>
            <a:pPr>
              <a:defRPr sz="2200"/>
            </a:pPr>
            <a:r>
              <a:t>直播事件</a:t>
            </a:r>
          </a:p>
        </p:txBody>
      </p:sp>
      <p:sp>
        <p:nvSpPr>
          <p:cNvPr id="155" name="Shape 155"/>
          <p:cNvSpPr/>
          <p:nvPr/>
        </p:nvSpPr>
        <p:spPr>
          <a:xfrm>
            <a:off x="2207068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6" name="Shape 156"/>
          <p:cNvSpPr/>
          <p:nvPr/>
        </p:nvSpPr>
        <p:spPr>
          <a:xfrm>
            <a:off x="4861165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7" name="Shape 157"/>
          <p:cNvSpPr/>
          <p:nvPr/>
        </p:nvSpPr>
        <p:spPr>
          <a:xfrm>
            <a:off x="7515263" y="6759300"/>
            <a:ext cx="628372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8" name="Shape 158"/>
          <p:cNvSpPr/>
          <p:nvPr/>
        </p:nvSpPr>
        <p:spPr>
          <a:xfrm>
            <a:off x="10169360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9" name="Shape 159"/>
          <p:cNvSpPr/>
          <p:nvPr/>
        </p:nvSpPr>
        <p:spPr>
          <a:xfrm>
            <a:off x="5584559" y="2082968"/>
            <a:ext cx="1835682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UI</a:t>
            </a:r>
          </a:p>
        </p:txBody>
      </p:sp>
      <p:sp>
        <p:nvSpPr>
          <p:cNvPr id="160" name="Shape 160"/>
          <p:cNvSpPr/>
          <p:nvPr/>
        </p:nvSpPr>
        <p:spPr>
          <a:xfrm flipV="1">
            <a:off x="1594752" y="3378267"/>
            <a:ext cx="4108054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61" name="Shape 161"/>
          <p:cNvSpPr/>
          <p:nvPr/>
        </p:nvSpPr>
        <p:spPr>
          <a:xfrm flipV="1">
            <a:off x="3749215" y="3378267"/>
            <a:ext cx="2307252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62" name="Shape 162"/>
          <p:cNvSpPr/>
          <p:nvPr/>
        </p:nvSpPr>
        <p:spPr>
          <a:xfrm flipV="1">
            <a:off x="6502400" y="3378267"/>
            <a:ext cx="1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63" name="Shape 163"/>
          <p:cNvSpPr/>
          <p:nvPr/>
        </p:nvSpPr>
        <p:spPr>
          <a:xfrm flipH="1" flipV="1">
            <a:off x="7400051" y="3378267"/>
            <a:ext cx="4257706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64" name="Shape 164"/>
          <p:cNvSpPr/>
          <p:nvPr/>
        </p:nvSpPr>
        <p:spPr>
          <a:xfrm flipH="1" flipV="1">
            <a:off x="6808077" y="3378266"/>
            <a:ext cx="2348421" cy="2720737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10796686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播放视频</a:t>
            </a:r>
          </a:p>
        </p:txBody>
      </p:sp>
      <p:sp>
        <p:nvSpPr>
          <p:cNvPr id="167" name="Shape 167"/>
          <p:cNvSpPr/>
          <p:nvPr/>
        </p:nvSpPr>
        <p:spPr>
          <a:xfrm>
            <a:off x="8142589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获取播放链接</a:t>
            </a:r>
          </a:p>
        </p:txBody>
      </p:sp>
      <p:sp>
        <p:nvSpPr>
          <p:cNvPr id="168" name="Shape 168"/>
          <p:cNvSpPr/>
          <p:nvPr/>
        </p:nvSpPr>
        <p:spPr>
          <a:xfrm>
            <a:off x="2834393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选择某个节目</a:t>
            </a:r>
          </a:p>
        </p:txBody>
      </p:sp>
      <p:sp>
        <p:nvSpPr>
          <p:cNvPr id="169" name="Shape 169"/>
          <p:cNvSpPr/>
          <p:nvPr/>
        </p:nvSpPr>
        <p:spPr>
          <a:xfrm>
            <a:off x="5488491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清晰度</a:t>
            </a:r>
          </a:p>
        </p:txBody>
      </p:sp>
      <p:sp>
        <p:nvSpPr>
          <p:cNvPr id="170" name="Shape 170"/>
          <p:cNvSpPr/>
          <p:nvPr/>
        </p:nvSpPr>
        <p:spPr>
          <a:xfrm>
            <a:off x="180296" y="6124300"/>
            <a:ext cx="2027818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/>
            </a:pPr>
            <a:r>
              <a:t>请求视频合辑、直播事件</a:t>
            </a:r>
          </a:p>
          <a:p>
            <a:pPr>
              <a:defRPr sz="2200"/>
            </a:pPr>
            <a:r>
              <a:t>直播事件</a:t>
            </a:r>
          </a:p>
        </p:txBody>
      </p:sp>
      <p:sp>
        <p:nvSpPr>
          <p:cNvPr id="171" name="Shape 171"/>
          <p:cNvSpPr/>
          <p:nvPr/>
        </p:nvSpPr>
        <p:spPr>
          <a:xfrm>
            <a:off x="2207068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2" name="Shape 172"/>
          <p:cNvSpPr/>
          <p:nvPr/>
        </p:nvSpPr>
        <p:spPr>
          <a:xfrm>
            <a:off x="4861165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3" name="Shape 173"/>
          <p:cNvSpPr/>
          <p:nvPr/>
        </p:nvSpPr>
        <p:spPr>
          <a:xfrm>
            <a:off x="7515263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4" name="Shape 174"/>
          <p:cNvSpPr/>
          <p:nvPr/>
        </p:nvSpPr>
        <p:spPr>
          <a:xfrm>
            <a:off x="10169360" y="6759300"/>
            <a:ext cx="628371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5" name="Shape 175"/>
          <p:cNvSpPr/>
          <p:nvPr/>
        </p:nvSpPr>
        <p:spPr>
          <a:xfrm>
            <a:off x="5584559" y="2082968"/>
            <a:ext cx="1835682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UI</a:t>
            </a:r>
          </a:p>
        </p:txBody>
      </p:sp>
      <p:sp>
        <p:nvSpPr>
          <p:cNvPr id="176" name="Shape 176"/>
          <p:cNvSpPr/>
          <p:nvPr/>
        </p:nvSpPr>
        <p:spPr>
          <a:xfrm flipV="1">
            <a:off x="1594752" y="3378267"/>
            <a:ext cx="4108054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7" name="Shape 177"/>
          <p:cNvSpPr/>
          <p:nvPr/>
        </p:nvSpPr>
        <p:spPr>
          <a:xfrm flipV="1">
            <a:off x="3749215" y="3378267"/>
            <a:ext cx="2307252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8" name="Shape 178"/>
          <p:cNvSpPr/>
          <p:nvPr/>
        </p:nvSpPr>
        <p:spPr>
          <a:xfrm flipV="1">
            <a:off x="6502400" y="3378267"/>
            <a:ext cx="1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79" name="Shape 179"/>
          <p:cNvSpPr/>
          <p:nvPr/>
        </p:nvSpPr>
        <p:spPr>
          <a:xfrm flipH="1" flipV="1">
            <a:off x="7400051" y="3378267"/>
            <a:ext cx="4257705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80" name="Shape 180"/>
          <p:cNvSpPr/>
          <p:nvPr/>
        </p:nvSpPr>
        <p:spPr>
          <a:xfrm flipH="1" flipV="1">
            <a:off x="6808077" y="3378266"/>
            <a:ext cx="2348421" cy="2720736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81" name="Shape 181"/>
          <p:cNvSpPr/>
          <p:nvPr/>
        </p:nvSpPr>
        <p:spPr>
          <a:xfrm>
            <a:off x="10196167" y="2082968"/>
            <a:ext cx="1835682" cy="1270001"/>
          </a:xfrm>
          <a:prstGeom prst="roundRect">
            <a:avLst>
              <a:gd name="adj" fmla="val 15000"/>
            </a:avLst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/>
            </a:lvl1pPr>
          </a:lstStyle>
          <a:p>
            <a:pPr/>
            <a:r>
              <a:t>其他业务逻辑</a:t>
            </a:r>
          </a:p>
        </p:txBody>
      </p:sp>
      <p:sp>
        <p:nvSpPr>
          <p:cNvPr id="182" name="Shape 182"/>
          <p:cNvSpPr/>
          <p:nvPr/>
        </p:nvSpPr>
        <p:spPr>
          <a:xfrm>
            <a:off x="7481244" y="2717968"/>
            <a:ext cx="2653920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